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4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  <p:sldMasterId id="2147483650" r:id="rId2"/>
    <p:sldMasterId id="2147483726" r:id="rId3"/>
  </p:sldMasterIdLst>
  <p:notesMasterIdLst>
    <p:notesMasterId r:id="rId34"/>
  </p:notesMasterIdLst>
  <p:handoutMasterIdLst>
    <p:handoutMasterId r:id="rId35"/>
  </p:handoutMasterIdLst>
  <p:sldIdLst>
    <p:sldId id="397" r:id="rId4"/>
    <p:sldId id="409" r:id="rId5"/>
    <p:sldId id="399" r:id="rId6"/>
    <p:sldId id="412" r:id="rId7"/>
    <p:sldId id="401" r:id="rId8"/>
    <p:sldId id="402" r:id="rId9"/>
    <p:sldId id="403" r:id="rId10"/>
    <p:sldId id="404" r:id="rId11"/>
    <p:sldId id="405" r:id="rId12"/>
    <p:sldId id="421" r:id="rId13"/>
    <p:sldId id="419" r:id="rId14"/>
    <p:sldId id="420" r:id="rId15"/>
    <p:sldId id="422" r:id="rId16"/>
    <p:sldId id="424" r:id="rId17"/>
    <p:sldId id="432" r:id="rId18"/>
    <p:sldId id="407" r:id="rId19"/>
    <p:sldId id="415" r:id="rId20"/>
    <p:sldId id="290" r:id="rId21"/>
    <p:sldId id="417" r:id="rId22"/>
    <p:sldId id="324" r:id="rId23"/>
    <p:sldId id="427" r:id="rId24"/>
    <p:sldId id="425" r:id="rId25"/>
    <p:sldId id="426" r:id="rId26"/>
    <p:sldId id="430" r:id="rId27"/>
    <p:sldId id="431" r:id="rId28"/>
    <p:sldId id="280" r:id="rId29"/>
    <p:sldId id="434" r:id="rId30"/>
    <p:sldId id="435" r:id="rId31"/>
    <p:sldId id="436" r:id="rId32"/>
    <p:sldId id="369" r:id="rId33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1B0F77"/>
    <a:srgbClr val="3014D6"/>
    <a:srgbClr val="3EA3F8"/>
    <a:srgbClr val="10B0C0"/>
    <a:srgbClr val="BEF4FA"/>
    <a:srgbClr val="000000"/>
    <a:srgbClr val="FFFFFF"/>
    <a:srgbClr val="0F0634"/>
    <a:srgbClr val="061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2380" autoAdjust="0"/>
  </p:normalViewPr>
  <p:slideViewPr>
    <p:cSldViewPr showGuides="1">
      <p:cViewPr varScale="1">
        <p:scale>
          <a:sx n="46" d="100"/>
          <a:sy n="46" d="100"/>
        </p:scale>
        <p:origin x="816" y="60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5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66892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1197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522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0234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4867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8278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048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1083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7388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  <p:transition spd="slow" advClick="0" advTm="8506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  <p:transition spd="slow" advClick="0" advTm="8506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59747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4766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280687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6494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1530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3051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17511307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933023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9696" y="2642740"/>
            <a:ext cx="16127023" cy="5001521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7999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605462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31111" y="2474648"/>
            <a:ext cx="4120318" cy="2588531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82099" y="4730018"/>
            <a:ext cx="3618342" cy="6504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83048" y="2474648"/>
            <a:ext cx="4120318" cy="2588531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334036" y="4730018"/>
            <a:ext cx="3618342" cy="6504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2469152" y="2474648"/>
            <a:ext cx="4120318" cy="2588531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40604" y="4730018"/>
            <a:ext cx="3618342" cy="6504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431111" y="6015311"/>
            <a:ext cx="4120318" cy="2588531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82099" y="8270682"/>
            <a:ext cx="3618342" cy="6504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7083048" y="6015311"/>
            <a:ext cx="4120318" cy="2588531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334036" y="8270682"/>
            <a:ext cx="3618342" cy="6504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12469152" y="6015311"/>
            <a:ext cx="4120318" cy="2588531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20140" y="8270682"/>
            <a:ext cx="3618342" cy="6504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4" name="タイトル 1"/>
          <p:cNvSpPr>
            <a:spLocks noGrp="1"/>
          </p:cNvSpPr>
          <p:nvPr>
            <p:ph type="title" hasCustomPrompt="1"/>
          </p:nvPr>
        </p:nvSpPr>
        <p:spPr>
          <a:xfrm>
            <a:off x="774954" y="531272"/>
            <a:ext cx="16736506" cy="161311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599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31111" y="5253802"/>
            <a:ext cx="4120318" cy="487853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083048" y="5253801"/>
            <a:ext cx="4120318" cy="487853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469152" y="5241220"/>
            <a:ext cx="4120318" cy="487853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431111" y="8824910"/>
            <a:ext cx="4120318" cy="487853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7083048" y="8824909"/>
            <a:ext cx="4120318" cy="487853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469152" y="8812328"/>
            <a:ext cx="4120318" cy="487853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639762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75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25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75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25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75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25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75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825"/>
                            </p:stCondLst>
                            <p:childTnLst>
                              <p:par>
                                <p:cTn id="7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/>
      <p:bldP spid="2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2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/>
      <p:bldP spid="33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6"/>
            <a:ext cx="1770720" cy="511969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3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30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6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5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  <p:transition spd="slow" advClick="0" advTm="8506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  <p:transition spd="slow" advClick="0" advTm="8506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  <p:transition spd="slow" advClick="0" advTm="8506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  <p:transition spd="slow" advClick="0" advTm="8506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8219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915294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351172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9948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65290250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  <p:transition spd="slow" advClick="0" advTm="8506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534656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0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77702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7267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235880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1922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5598428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5813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2836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512938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  <p:transition spd="slow" advClick="0" advTm="8506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62590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682774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128268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3265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9757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4574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21219911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92503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3980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25228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  <p:transition spd="slow" advClick="0" advTm="8506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0195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962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8500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97546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5640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98287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8350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8768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0387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969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slideLayout" Target="../slideLayouts/slideLayout78.xml"/><Relationship Id="rId68" Type="http://schemas.openxmlformats.org/officeDocument/2006/relationships/slideLayout" Target="../slideLayouts/slideLayout83.xml"/><Relationship Id="rId76" Type="http://schemas.openxmlformats.org/officeDocument/2006/relationships/slideLayout" Target="../slideLayouts/slideLayout91.xml"/><Relationship Id="rId84" Type="http://schemas.openxmlformats.org/officeDocument/2006/relationships/slideLayout" Target="../slideLayouts/slideLayout99.xml"/><Relationship Id="rId89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22.xml"/><Relationship Id="rId71" Type="http://schemas.openxmlformats.org/officeDocument/2006/relationships/slideLayout" Target="../slideLayouts/slideLayout86.xml"/><Relationship Id="rId9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66" Type="http://schemas.openxmlformats.org/officeDocument/2006/relationships/slideLayout" Target="../slideLayouts/slideLayout81.xml"/><Relationship Id="rId74" Type="http://schemas.openxmlformats.org/officeDocument/2006/relationships/slideLayout" Target="../slideLayouts/slideLayout89.xml"/><Relationship Id="rId79" Type="http://schemas.openxmlformats.org/officeDocument/2006/relationships/slideLayout" Target="../slideLayouts/slideLayout94.xml"/><Relationship Id="rId87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20.xml"/><Relationship Id="rId61" Type="http://schemas.openxmlformats.org/officeDocument/2006/relationships/slideLayout" Target="../slideLayouts/slideLayout76.xml"/><Relationship Id="rId82" Type="http://schemas.openxmlformats.org/officeDocument/2006/relationships/slideLayout" Target="../slideLayouts/slideLayout97.xml"/><Relationship Id="rId9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slideLayout" Target="../slideLayouts/slideLayout79.xml"/><Relationship Id="rId69" Type="http://schemas.openxmlformats.org/officeDocument/2006/relationships/slideLayout" Target="../slideLayouts/slideLayout84.xml"/><Relationship Id="rId77" Type="http://schemas.openxmlformats.org/officeDocument/2006/relationships/slideLayout" Target="../slideLayouts/slideLayout92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72" Type="http://schemas.openxmlformats.org/officeDocument/2006/relationships/slideLayout" Target="../slideLayouts/slideLayout87.xml"/><Relationship Id="rId80" Type="http://schemas.openxmlformats.org/officeDocument/2006/relationships/slideLayout" Target="../slideLayouts/slideLayout95.xml"/><Relationship Id="rId85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67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70" Type="http://schemas.openxmlformats.org/officeDocument/2006/relationships/slideLayout" Target="../slideLayouts/slideLayout85.xml"/><Relationship Id="rId75" Type="http://schemas.openxmlformats.org/officeDocument/2006/relationships/slideLayout" Target="../slideLayouts/slideLayout90.xml"/><Relationship Id="rId83" Type="http://schemas.openxmlformats.org/officeDocument/2006/relationships/slideLayout" Target="../slideLayouts/slideLayout98.xml"/><Relationship Id="rId88" Type="http://schemas.openxmlformats.org/officeDocument/2006/relationships/slideLayout" Target="../slideLayouts/slideLayout103.xml"/><Relationship Id="rId91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slideLayout" Target="../slideLayouts/slideLayout80.xml"/><Relationship Id="rId73" Type="http://schemas.openxmlformats.org/officeDocument/2006/relationships/slideLayout" Target="../slideLayouts/slideLayout88.xml"/><Relationship Id="rId78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6.xml"/><Relationship Id="rId86" Type="http://schemas.openxmlformats.org/officeDocument/2006/relationships/slideLayout" Target="../slideLayouts/slideLayout101.xml"/><Relationship Id="rId94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slideLayout" Target="../slideLayouts/slideLayout158.xml"/><Relationship Id="rId55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59" Type="http://schemas.openxmlformats.org/officeDocument/2006/relationships/theme" Target="../theme/theme3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49.xml"/><Relationship Id="rId54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3" Type="http://schemas.openxmlformats.org/officeDocument/2006/relationships/slideLayout" Target="../slideLayouts/slideLayout161.xml"/><Relationship Id="rId58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57.xml"/><Relationship Id="rId57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52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slideLayout" Target="../slideLayouts/slideLayout156.xml"/><Relationship Id="rId56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16.xml"/><Relationship Id="rId51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</p:sldLayoutIdLst>
  <p:transition spd="slow" advClick="0" advTm="8506">
    <p:fade/>
  </p:transition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  <p:sldLayoutId id="2147483876" r:id="rId50"/>
    <p:sldLayoutId id="2147483877" r:id="rId51"/>
    <p:sldLayoutId id="2147483878" r:id="rId52"/>
    <p:sldLayoutId id="2147483879" r:id="rId53"/>
    <p:sldLayoutId id="2147483880" r:id="rId54"/>
    <p:sldLayoutId id="2147483881" r:id="rId55"/>
    <p:sldLayoutId id="2147483882" r:id="rId56"/>
    <p:sldLayoutId id="2147483883" r:id="rId57"/>
    <p:sldLayoutId id="2147483884" r:id="rId58"/>
    <p:sldLayoutId id="2147483885" r:id="rId59"/>
    <p:sldLayoutId id="2147483886" r:id="rId60"/>
    <p:sldLayoutId id="2147483887" r:id="rId61"/>
    <p:sldLayoutId id="2147483888" r:id="rId62"/>
    <p:sldLayoutId id="2147483889" r:id="rId63"/>
    <p:sldLayoutId id="2147483890" r:id="rId64"/>
    <p:sldLayoutId id="2147483891" r:id="rId65"/>
    <p:sldLayoutId id="2147483892" r:id="rId66"/>
    <p:sldLayoutId id="2147483893" r:id="rId67"/>
    <p:sldLayoutId id="2147483894" r:id="rId68"/>
    <p:sldLayoutId id="2147483895" r:id="rId69"/>
    <p:sldLayoutId id="2147483896" r:id="rId70"/>
    <p:sldLayoutId id="2147483897" r:id="rId71"/>
    <p:sldLayoutId id="2147483898" r:id="rId72"/>
    <p:sldLayoutId id="2147483899" r:id="rId73"/>
    <p:sldLayoutId id="2147483900" r:id="rId74"/>
    <p:sldLayoutId id="2147483901" r:id="rId75"/>
    <p:sldLayoutId id="2147483902" r:id="rId76"/>
    <p:sldLayoutId id="2147483903" r:id="rId77"/>
    <p:sldLayoutId id="2147483904" r:id="rId78"/>
    <p:sldLayoutId id="2147483905" r:id="rId79"/>
    <p:sldLayoutId id="2147483906" r:id="rId80"/>
    <p:sldLayoutId id="2147483907" r:id="rId81"/>
    <p:sldLayoutId id="2147483908" r:id="rId82"/>
    <p:sldLayoutId id="2147483909" r:id="rId83"/>
    <p:sldLayoutId id="2147483910" r:id="rId84"/>
    <p:sldLayoutId id="2147483911" r:id="rId85"/>
    <p:sldLayoutId id="2147483912" r:id="rId86"/>
    <p:sldLayoutId id="2147483913" r:id="rId87"/>
    <p:sldLayoutId id="2147483914" r:id="rId88"/>
    <p:sldLayoutId id="2147483915" r:id="rId89"/>
    <p:sldLayoutId id="2147483916" r:id="rId90"/>
    <p:sldLayoutId id="2147483917" r:id="rId91"/>
    <p:sldLayoutId id="2147483918" r:id="rId92"/>
    <p:sldLayoutId id="2147483919" r:id="rId93"/>
  </p:sldLayoutIdLst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  <p:sldLayoutId id="2147483872" r:id="rId49"/>
    <p:sldLayoutId id="2147483874" r:id="rId50"/>
    <p:sldLayoutId id="2147483940" r:id="rId51"/>
    <p:sldLayoutId id="2147483941" r:id="rId52"/>
    <p:sldLayoutId id="2147483964" r:id="rId53"/>
    <p:sldLayoutId id="2147483965" r:id="rId54"/>
    <p:sldLayoutId id="2147483973" r:id="rId55"/>
    <p:sldLayoutId id="2147483975" r:id="rId56"/>
    <p:sldLayoutId id="2147483976" r:id="rId57"/>
    <p:sldLayoutId id="2147483977" r:id="rId58"/>
  </p:sldLayoutIdLst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5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6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5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プレースホルダー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2128" y="920226"/>
            <a:ext cx="1630668" cy="2038681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79E0E97-DDD1-4DC3-8197-F7FB1A1ACA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37461" y="7255928"/>
            <a:ext cx="5573152" cy="1449128"/>
          </a:xfrm>
        </p:spPr>
        <p:txBody>
          <a:bodyPr/>
          <a:lstStyle/>
          <a:p>
            <a:r>
              <a:rPr lang="en-US" altLang="ja-JP" sz="3600" b="1" i="1" dirty="0">
                <a:solidFill>
                  <a:srgbClr val="000000"/>
                </a:solidFill>
                <a:latin typeface="Oswald" panose="02000303000000000000" pitchFamily="2" charset="0"/>
              </a:rPr>
              <a:t>Supervisor</a:t>
            </a:r>
            <a:br>
              <a:rPr lang="en-US" altLang="ja-JP" sz="3600" b="1" i="1" dirty="0">
                <a:solidFill>
                  <a:srgbClr val="000000"/>
                </a:solidFill>
                <a:latin typeface="Oswald" panose="02000303000000000000" pitchFamily="2" charset="0"/>
              </a:rPr>
            </a:br>
            <a:r>
              <a:rPr lang="en-US" altLang="ja-JP" sz="3600" b="1" i="1" dirty="0">
                <a:solidFill>
                  <a:srgbClr val="000000"/>
                </a:solidFill>
                <a:latin typeface="Oswald" panose="02000303000000000000" pitchFamily="2" charset="0"/>
              </a:rPr>
              <a:t>Dr. Mohamed </a:t>
            </a:r>
            <a:r>
              <a:rPr lang="en-US" altLang="ja-JP" sz="3600" b="1" i="1" dirty="0" err="1">
                <a:solidFill>
                  <a:srgbClr val="000000"/>
                </a:solidFill>
                <a:latin typeface="Oswald" panose="02000303000000000000" pitchFamily="2" charset="0"/>
              </a:rPr>
              <a:t>Khafagy</a:t>
            </a:r>
            <a:endParaRPr lang="en-US" altLang="ja-JP" sz="3600" b="1" i="1" dirty="0">
              <a:solidFill>
                <a:srgbClr val="000000"/>
              </a:solidFill>
              <a:latin typeface="Oswald" panose="02000303000000000000" pitchFamily="2" charset="0"/>
            </a:endParaRPr>
          </a:p>
          <a:p>
            <a:endParaRPr lang="en-US" dirty="0"/>
          </a:p>
        </p:txBody>
      </p:sp>
      <p:pic>
        <p:nvPicPr>
          <p:cNvPr id="15" name="図プレースホルダー 14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33617" y="920226"/>
            <a:ext cx="1630668" cy="2281398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088974AC-B69D-4B9A-9C11-F4521C4CF4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75800" y="7500878"/>
            <a:ext cx="5573151" cy="1189757"/>
          </a:xfrm>
        </p:spPr>
        <p:txBody>
          <a:bodyPr/>
          <a:lstStyle/>
          <a:p>
            <a:r>
              <a:rPr kumimoji="1" lang="en-US" altLang="ja-JP" sz="3600" b="1" i="1" dirty="0">
                <a:solidFill>
                  <a:srgbClr val="000000"/>
                </a:solidFill>
                <a:latin typeface="Oswald" panose="02000303000000000000" pitchFamily="2" charset="0"/>
              </a:rPr>
              <a:t>Dean</a:t>
            </a:r>
            <a:br>
              <a:rPr kumimoji="1" lang="en-US" altLang="ja-JP" sz="3600" b="1" i="1" dirty="0">
                <a:solidFill>
                  <a:srgbClr val="000000"/>
                </a:solidFill>
                <a:latin typeface="Oswald" panose="02000303000000000000" pitchFamily="2" charset="0"/>
              </a:rPr>
            </a:br>
            <a:r>
              <a:rPr kumimoji="1" lang="en-US" altLang="ja-JP" sz="3600" b="1" i="1" dirty="0">
                <a:solidFill>
                  <a:srgbClr val="000000"/>
                </a:solidFill>
                <a:latin typeface="Oswald" panose="02000303000000000000" pitchFamily="2" charset="0"/>
              </a:rPr>
              <a:t>Dr. Nabila Mohamed Hassan</a:t>
            </a:r>
          </a:p>
          <a:p>
            <a:endParaRPr lang="en-US" dirty="0"/>
          </a:p>
        </p:txBody>
      </p:sp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xfrm>
            <a:off x="2266442" y="3762113"/>
            <a:ext cx="13753528" cy="17160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sz="9600" b="1" dirty="0"/>
              <a:t>Smart School</a:t>
            </a:r>
            <a:endParaRPr kumimoji="1" lang="ja-JP" altLang="en-US" sz="9600" b="1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b="1" dirty="0"/>
              <a:t>Follow up the educational process</a:t>
            </a:r>
            <a:endParaRPr kumimoji="1" lang="ja-JP" altLang="en-US" sz="4000" b="1" dirty="0"/>
          </a:p>
        </p:txBody>
      </p:sp>
      <p:pic>
        <p:nvPicPr>
          <p:cNvPr id="9" name="Picture Placeholder 12">
            <a:extLst>
              <a:ext uri="{FF2B5EF4-FFF2-40B4-BE49-F238E27FC236}">
                <a16:creationId xmlns:a16="http://schemas.microsoft.com/office/drawing/2014/main" xmlns="" id="{5E19B946-1195-4390-B778-952D8A69C4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872" t="29510" r="-3838" b="7737"/>
          <a:stretch/>
        </p:blipFill>
        <p:spPr>
          <a:xfrm>
            <a:off x="7568031" y="1901095"/>
            <a:ext cx="2025225" cy="1861018"/>
          </a:xfrm>
        </p:spPr>
      </p:pic>
    </p:spTree>
    <p:extLst>
      <p:ext uri="{BB962C8B-B14F-4D97-AF65-F5344CB8AC3E}">
        <p14:creationId xmlns:p14="http://schemas.microsoft.com/office/powerpoint/2010/main" val="173759079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660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AB3E159-D8F7-4440-8071-AFC65082D7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C552B12-DDA7-4A36-801F-1FD08F952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B6256C20-D701-4E89-A9F5-A0776EBFD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Currant competitors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D603167A-DBC6-4DF0-A795-44BB0CCE2A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r="161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686595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xmlns="" id="{4738F6A9-4AC7-4E07-84B5-AEB5A1A709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1432" r="8481" b="-1432"/>
          <a:stretch/>
        </p:blipFill>
        <p:spPr>
          <a:xfrm>
            <a:off x="1" y="0"/>
            <a:ext cx="18285618" cy="102870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AD6B80C-E772-4386-AE71-8095BB50BE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795" y="5403898"/>
            <a:ext cx="18286413" cy="990600"/>
          </a:xfrm>
        </p:spPr>
        <p:txBody>
          <a:bodyPr/>
          <a:lstStyle/>
          <a:p>
            <a:r>
              <a:rPr lang="en-US" dirty="0"/>
              <a:t>1-TEACHER KIT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22432D8-D93E-4140-8BFE-B2C9ACCEC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795" y="6394498"/>
            <a:ext cx="18287207" cy="3892501"/>
          </a:xfrm>
        </p:spPr>
        <p:txBody>
          <a:bodyPr/>
          <a:lstStyle/>
          <a:p>
            <a:pPr algn="l"/>
            <a:r>
              <a:rPr lang="en-US" sz="3600" b="1" dirty="0"/>
              <a:t>Disadvantages: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Support only one language in setup(web)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Advanced features available only in primum trial (Take Attendance!)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No educational videos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No online quizzes.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E443F60-7DB8-4732-B539-97183A3B86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379950" y="9591675"/>
            <a:ext cx="906463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17702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92A22DB3-BE3E-4346-BF0A-BC45611E5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9" t="4500" r="29"/>
          <a:stretch/>
        </p:blipFill>
        <p:spPr>
          <a:xfrm>
            <a:off x="-11398" y="18517"/>
            <a:ext cx="18286413" cy="105705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CBA0F9A-7201-4DD0-AE12-2180247BCA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794" y="6223620"/>
            <a:ext cx="18286413" cy="4365484"/>
          </a:xfrm>
        </p:spPr>
        <p:txBody>
          <a:bodyPr/>
          <a:lstStyle/>
          <a:p>
            <a:pPr algn="l"/>
            <a:r>
              <a:rPr lang="en-US" sz="3600" b="1" dirty="0"/>
              <a:t>advantages: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Simple UI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secure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Back ups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Dynamic customization.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Cross platform</a:t>
            </a:r>
          </a:p>
        </p:txBody>
      </p:sp>
    </p:spTree>
    <p:extLst>
      <p:ext uri="{BB962C8B-B14F-4D97-AF65-F5344CB8AC3E}">
        <p14:creationId xmlns:p14="http://schemas.microsoft.com/office/powerpoint/2010/main" val="66970364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44E6BC7C-54C3-449B-9619-8D9853A396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" r="632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690F8CF-2FEF-4378-9325-A9379C0FA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088605"/>
            <a:ext cx="18286413" cy="990600"/>
          </a:xfrm>
        </p:spPr>
        <p:txBody>
          <a:bodyPr/>
          <a:lstStyle/>
          <a:p>
            <a:r>
              <a:rPr lang="en-US" dirty="0"/>
              <a:t>2-</a:t>
            </a:r>
            <a:r>
              <a:rPr lang="ar-EG" dirty="0"/>
              <a:t>مدرستي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6D1ACE3-6193-4652-AABB-5F0E5B4955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794" y="7079206"/>
            <a:ext cx="18286413" cy="3207794"/>
          </a:xfrm>
        </p:spPr>
        <p:txBody>
          <a:bodyPr/>
          <a:lstStyle/>
          <a:p>
            <a:pPr algn="l"/>
            <a:r>
              <a:rPr lang="en-US" sz="3200" b="1" dirty="0"/>
              <a:t>Disadvantages: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Not accessible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Sign 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Help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Web application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393281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6BE6F651-AFE1-4B77-B6AF-3D3E193E79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2" b="18416"/>
          <a:stretch/>
        </p:blipFill>
        <p:spPr>
          <a:xfrm>
            <a:off x="0" y="-707150"/>
            <a:ext cx="18286413" cy="109941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C4846FA-FE1A-4AE6-A2F8-0BE415E971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2172" y="5143500"/>
            <a:ext cx="18286413" cy="1003039"/>
          </a:xfrm>
        </p:spPr>
        <p:txBody>
          <a:bodyPr/>
          <a:lstStyle/>
          <a:p>
            <a:pPr algn="l"/>
            <a:r>
              <a:rPr lang="en-US" dirty="0"/>
              <a:t>Screenshots of sign up .</a:t>
            </a:r>
          </a:p>
        </p:txBody>
      </p:sp>
    </p:spTree>
    <p:extLst>
      <p:ext uri="{BB962C8B-B14F-4D97-AF65-F5344CB8AC3E}">
        <p14:creationId xmlns:p14="http://schemas.microsoft.com/office/powerpoint/2010/main" val="412369766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xmlns="" id="{D1C627C6-8687-4FBA-9B9E-1A2B621360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b="48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89D6A5-16C0-490E-A2DD-B46E225D2B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EB00BA13-520F-4D3F-9AD1-9FD1C35DA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7291" y="6268625"/>
            <a:ext cx="5580620" cy="1189757"/>
          </a:xfrm>
        </p:spPr>
        <p:txBody>
          <a:bodyPr/>
          <a:lstStyle/>
          <a:p>
            <a:r>
              <a:rPr lang="en-US" sz="5400" dirty="0"/>
              <a:t>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5461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E99E3F0-61F8-4D41-B097-550971528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0156" y="2751613"/>
            <a:ext cx="1470415" cy="1470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68BCF40-DC49-43B0-9DFB-43DB740E47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5321" y="7347579"/>
            <a:ext cx="3049669" cy="1048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786AFA-0A2E-4B15-8502-675BC9570F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219" y="5333787"/>
            <a:ext cx="2703141" cy="684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7F0F16E-BDC4-4ECE-9E57-FA767EFA20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521" y="4890279"/>
            <a:ext cx="3143179" cy="1571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3E13B27-2173-43C7-9112-E272A8B7AA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840" y="4890279"/>
            <a:ext cx="1002076" cy="1413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FC6D372-C7F5-4F32-91CE-FC2E49FE3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60" y="4886481"/>
            <a:ext cx="1421023" cy="1421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9B1E758-16AD-410E-8ACA-15F564C7D3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73" y="4883023"/>
            <a:ext cx="1031376" cy="1427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DF28093-8C58-4FAF-9380-2A5EB25316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361" y="2893250"/>
            <a:ext cx="2778198" cy="1170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C0D76EB-8FB5-4AA0-9FF3-13AFF74896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3548" y="6846131"/>
            <a:ext cx="2619316" cy="157159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3B496A2-5695-4B6E-97DA-5F133A58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1" y="1083484"/>
            <a:ext cx="13824150" cy="1571591"/>
          </a:xfrm>
        </p:spPr>
        <p:txBody>
          <a:bodyPr>
            <a:normAutofit/>
          </a:bodyPr>
          <a:lstStyle/>
          <a:p>
            <a:r>
              <a:rPr lang="en-US" sz="5400" dirty="0"/>
              <a:t>All techniques that used in android and web application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F9DB5B8-0109-491F-B93A-F7988C1346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81" y="6744616"/>
            <a:ext cx="4089400" cy="22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48614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646B079D-9608-49FF-AA2B-E5493E619A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2" r="12522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0F07D88-7281-4D58-9DA3-73C9BC4E3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8E0A8655-ECF3-46DD-8393-BF033BAAF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7291" y="6448645"/>
            <a:ext cx="5580620" cy="1189757"/>
          </a:xfrm>
        </p:spPr>
        <p:txBody>
          <a:bodyPr/>
          <a:lstStyle/>
          <a:p>
            <a:r>
              <a:rPr kumimoji="1" lang="en-US" altLang="ja-JP" sz="5400" dirty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4012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>
          <a:xfrm>
            <a:off x="1096314" y="3514629"/>
            <a:ext cx="6480720" cy="2655295"/>
          </a:xfrm>
        </p:spPr>
        <p:txBody>
          <a:bodyPr/>
          <a:lstStyle/>
          <a:p>
            <a:r>
              <a:rPr kumimoji="1" lang="en-US" altLang="ja-JP" sz="4800" dirty="0"/>
              <a:t>Difficulties that we overcame</a:t>
            </a:r>
            <a:endParaRPr kumimoji="1" lang="ja-JP" altLang="en-US" sz="4800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>
          <a:xfrm>
            <a:off x="10538361" y="1147057"/>
            <a:ext cx="6300700" cy="1209017"/>
          </a:xfrm>
        </p:spPr>
        <p:txBody>
          <a:bodyPr/>
          <a:lstStyle/>
          <a:p>
            <a:r>
              <a:rPr kumimoji="1" lang="en-US" altLang="ja-JP" dirty="0"/>
              <a:t>Collect required data about school process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>
          <a:xfrm>
            <a:off x="10538361" y="2863756"/>
            <a:ext cx="6120680" cy="1135204"/>
          </a:xfrm>
        </p:spPr>
        <p:txBody>
          <a:bodyPr/>
          <a:lstStyle/>
          <a:p>
            <a:r>
              <a:rPr kumimoji="1" lang="en-US" altLang="ja-JP" dirty="0"/>
              <a:t>Permission from</a:t>
            </a:r>
            <a:r>
              <a:rPr kumimoji="1" lang="ar-EG" altLang="ja-JP" dirty="0"/>
              <a:t> </a:t>
            </a:r>
            <a:r>
              <a:rPr kumimoji="1" lang="en-US" altLang="ja-JP" dirty="0"/>
              <a:t> the educational administration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>
          <a:xfrm>
            <a:off x="10538361" y="4506642"/>
            <a:ext cx="6120680" cy="1221372"/>
          </a:xfrm>
        </p:spPr>
        <p:txBody>
          <a:bodyPr/>
          <a:lstStyle/>
          <a:p>
            <a:r>
              <a:rPr kumimoji="1" lang="en-US" altLang="ja-JP" dirty="0"/>
              <a:t>Study of techniques and technologies required</a:t>
            </a:r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10538360" y="6072561"/>
            <a:ext cx="6651739" cy="1644895"/>
          </a:xfrm>
        </p:spPr>
        <p:txBody>
          <a:bodyPr/>
          <a:lstStyle/>
          <a:p>
            <a:r>
              <a:rPr kumimoji="1" lang="en-US" altLang="ja-JP" dirty="0"/>
              <a:t>Collect information about teacher and students problems</a:t>
            </a:r>
            <a:endParaRPr kumimoji="1" lang="ja-JP" altLang="en-US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>
          <a:xfrm>
            <a:off x="10538361" y="7998828"/>
            <a:ext cx="6300700" cy="1135204"/>
          </a:xfrm>
        </p:spPr>
        <p:txBody>
          <a:bodyPr/>
          <a:lstStyle/>
          <a:p>
            <a:r>
              <a:rPr kumimoji="1" lang="en-US" altLang="ja-JP" dirty="0"/>
              <a:t>Google maps API (web application)</a:t>
            </a:r>
            <a:endParaRPr kumimoji="1"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65E1C52-CE50-4D7E-A357-750928C35CD6}"/>
              </a:ext>
            </a:extLst>
          </p:cNvPr>
          <p:cNvSpPr txBox="1"/>
          <p:nvPr/>
        </p:nvSpPr>
        <p:spPr>
          <a:xfrm>
            <a:off x="9548251" y="1569599"/>
            <a:ext cx="492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665C1C5-B7AF-44A7-9C1C-E4C57ADC4BA9}"/>
              </a:ext>
            </a:extLst>
          </p:cNvPr>
          <p:cNvSpPr txBox="1"/>
          <p:nvPr/>
        </p:nvSpPr>
        <p:spPr>
          <a:xfrm>
            <a:off x="9548251" y="3222242"/>
            <a:ext cx="61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4F63BCA-0E9F-416C-961F-D89D0E482BEC}"/>
              </a:ext>
            </a:extLst>
          </p:cNvPr>
          <p:cNvSpPr txBox="1"/>
          <p:nvPr/>
        </p:nvSpPr>
        <p:spPr>
          <a:xfrm>
            <a:off x="9548251" y="4892974"/>
            <a:ext cx="61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3DC84DB-BD5E-4088-AF48-7025C0179ADA}"/>
              </a:ext>
            </a:extLst>
          </p:cNvPr>
          <p:cNvSpPr txBox="1"/>
          <p:nvPr/>
        </p:nvSpPr>
        <p:spPr>
          <a:xfrm>
            <a:off x="9548251" y="6545617"/>
            <a:ext cx="61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F080A1B-1D7D-4D77-B422-7CB63E038752}"/>
              </a:ext>
            </a:extLst>
          </p:cNvPr>
          <p:cNvSpPr txBox="1"/>
          <p:nvPr/>
        </p:nvSpPr>
        <p:spPr>
          <a:xfrm>
            <a:off x="9548251" y="8274043"/>
            <a:ext cx="61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4504311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2B27B9C2-BAA2-4FF0-830C-8ABB4CE789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 b="977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63165D6-5752-49FD-BD11-0CC0784DF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EBE5437-5350-4365-A8BE-5A64B6D88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7291" y="6268625"/>
            <a:ext cx="5580620" cy="1189757"/>
          </a:xfrm>
        </p:spPr>
        <p:txBody>
          <a:bodyPr/>
          <a:lstStyle/>
          <a:p>
            <a:r>
              <a:rPr lang="en-US" sz="5400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170702018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11AA6F2-E540-4879-A7FC-134CE9AA7A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xmlns="" id="{7589F05B-CAAD-4C64-9813-D913644295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t="17370" r="60072" b="7569"/>
          <a:stretch/>
        </p:blipFill>
        <p:spPr>
          <a:xfrm rot="5400000">
            <a:off x="3301497" y="1192550"/>
            <a:ext cx="3198635" cy="530983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A8F1E08-B126-4B53-94D3-DDF05EC71B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46085" y="5003400"/>
            <a:ext cx="3618342" cy="650415"/>
          </a:xfrm>
          <a:solidFill>
            <a:srgbClr val="0F6FC6"/>
          </a:solidFill>
        </p:spPr>
        <p:txBody>
          <a:bodyPr/>
          <a:lstStyle/>
          <a:p>
            <a:r>
              <a:rPr lang="en-US" dirty="0"/>
              <a:t>Nilly Hossam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xmlns="" id="{E6B44D70-46A4-4663-A458-DE2255D974B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5" r="17981" b="34632"/>
          <a:stretch/>
        </p:blipFill>
        <p:spPr>
          <a:xfrm>
            <a:off x="11362112" y="2236406"/>
            <a:ext cx="5594839" cy="3210378"/>
          </a:xfrm>
          <a:solidFill>
            <a:srgbClr val="0F6FC6"/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4E82419-D4BB-4031-AA3D-3F14335D0E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361" y="4943135"/>
            <a:ext cx="3618342" cy="650415"/>
          </a:xfrm>
          <a:solidFill>
            <a:srgbClr val="0F6FC6"/>
          </a:solidFill>
        </p:spPr>
        <p:txBody>
          <a:bodyPr>
            <a:normAutofit fontScale="85000" lnSpcReduction="10000"/>
          </a:bodyPr>
          <a:lstStyle/>
          <a:p>
            <a:r>
              <a:rPr lang="en-US" dirty="0"/>
              <a:t>Abdulrahman Mohamed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xmlns="" id="{0D1EB4BD-8788-4FE6-A8C1-5B64B2F728C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t="7364" r="-12" b="29349"/>
          <a:stretch/>
        </p:blipFill>
        <p:spPr>
          <a:xfrm>
            <a:off x="2212436" y="5904474"/>
            <a:ext cx="5309834" cy="333731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A08C1F1-BDF3-487E-87D8-6A993D13719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6085" y="8858570"/>
            <a:ext cx="3618342" cy="650415"/>
          </a:xfrm>
          <a:solidFill>
            <a:srgbClr val="0F6FC6"/>
          </a:solidFill>
        </p:spPr>
        <p:txBody>
          <a:bodyPr/>
          <a:lstStyle/>
          <a:p>
            <a:r>
              <a:rPr lang="en-US" dirty="0"/>
              <a:t>Adel Ahmed</a:t>
            </a:r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xmlns="" id="{123BCC36-E8A5-4EB5-AE70-8CA873175F2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3025" r="5047" b="53939"/>
          <a:stretch/>
        </p:blipFill>
        <p:spPr>
          <a:xfrm>
            <a:off x="11346827" y="5904474"/>
            <a:ext cx="5610123" cy="339041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AA62E4F3-FD47-4EC4-9EE5-F1C5546FC97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455635" y="8822923"/>
            <a:ext cx="3618342" cy="650415"/>
          </a:xfrm>
          <a:solidFill>
            <a:srgbClr val="0F6FC6"/>
          </a:solidFill>
        </p:spPr>
        <p:txBody>
          <a:bodyPr>
            <a:normAutofit fontScale="92500"/>
          </a:bodyPr>
          <a:lstStyle/>
          <a:p>
            <a:r>
              <a:rPr lang="en-US" dirty="0"/>
              <a:t>Hesham Abdel-</a:t>
            </a:r>
            <a:r>
              <a:rPr lang="en-US" dirty="0" err="1"/>
              <a:t>gawad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DBCD2925-F622-4CC5-9893-47E38001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8837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xmlns="" id="{35B84803-C1D3-48C8-8478-9E8087F37A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" b="3531"/>
          <a:stretch>
            <a:fillRect/>
          </a:stretch>
        </p:blipFill>
        <p:spPr>
          <a:xfrm>
            <a:off x="1672376" y="726545"/>
            <a:ext cx="15703366" cy="8833910"/>
          </a:xfrm>
        </p:spPr>
      </p:pic>
    </p:spTree>
    <p:extLst>
      <p:ext uri="{BB962C8B-B14F-4D97-AF65-F5344CB8AC3E}">
        <p14:creationId xmlns:p14="http://schemas.microsoft.com/office/powerpoint/2010/main" val="192590796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86B0CBEE-AE81-4A6F-850B-10DC71540C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-6398" r="-1390" b="-2133"/>
          <a:stretch/>
        </p:blipFill>
        <p:spPr>
          <a:xfrm>
            <a:off x="216282" y="-212096"/>
            <a:ext cx="11492273" cy="1030614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47F78D-4CD8-4F74-8C58-52C619FB78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7774C24-FE0D-4820-9F00-53691944C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3496" y="6223620"/>
            <a:ext cx="5580620" cy="1189757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060216709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1B1C7754-A3AC-43EC-8B75-714A4A7075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0" b="2802"/>
          <a:stretch/>
        </p:blipFill>
        <p:spPr>
          <a:xfrm>
            <a:off x="1132317" y="953560"/>
            <a:ext cx="14541338" cy="846541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DBC8311-83D8-48DA-84CB-D7423488B0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37028" y="4343730"/>
            <a:ext cx="5333092" cy="50752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35268CC-9523-455F-A25A-BA6671DD6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83345" y="6248998"/>
            <a:ext cx="5580620" cy="1189757"/>
          </a:xfrm>
        </p:spPr>
        <p:txBody>
          <a:bodyPr/>
          <a:lstStyle/>
          <a:p>
            <a:r>
              <a:rPr lang="en-US" sz="4400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1395203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935B0BD-09FF-4381-8B2C-BDF5C79B41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5" r="7361" b="1075"/>
          <a:stretch/>
        </p:blipFill>
        <p:spPr>
          <a:xfrm>
            <a:off x="1357341" y="0"/>
            <a:ext cx="9203533" cy="1009405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A12709-DF28-4CBC-A6CA-349E0BBF08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D2A0BFB3-D4EA-41FA-9EFF-8A67B5F35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3496" y="6078791"/>
            <a:ext cx="5580620" cy="1189757"/>
          </a:xfrm>
        </p:spPr>
        <p:txBody>
          <a:bodyPr/>
          <a:lstStyle/>
          <a:p>
            <a:r>
              <a:rPr lang="en-US" dirty="0"/>
              <a:t>Main user: </a:t>
            </a:r>
            <a:br>
              <a:rPr lang="en-US" dirty="0"/>
            </a:br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69648042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58CEA516-F28C-4794-807B-512EA84BCE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11850"/>
          <a:stretch/>
        </p:blipFill>
        <p:spPr>
          <a:xfrm>
            <a:off x="5712" y="163982"/>
            <a:ext cx="18286413" cy="995903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784089B-FA3A-4005-BE6F-7502872D8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78B38CC4-80EB-47DB-B2FF-D3992A164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7291" y="6078791"/>
            <a:ext cx="5580620" cy="118975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5809613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71BCAD-89CE-42B7-81CB-AE061C7F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process of implementation: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32CF27-96F7-4A92-865C-F415A8CA6A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765EFEE-03B5-4383-A1E5-1F81689A38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164980" y="3447588"/>
            <a:ext cx="5490610" cy="773203"/>
          </a:xfrm>
        </p:spPr>
        <p:txBody>
          <a:bodyPr/>
          <a:lstStyle/>
          <a:p>
            <a:r>
              <a:rPr lang="en-US" dirty="0"/>
              <a:t>1) Build firebase DB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D17DC23-310C-4650-81CE-C73F2651D9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334965" y="6620709"/>
            <a:ext cx="5490610" cy="996895"/>
          </a:xfrm>
        </p:spPr>
        <p:txBody>
          <a:bodyPr/>
          <a:lstStyle/>
          <a:p>
            <a:r>
              <a:rPr lang="en-US" dirty="0"/>
              <a:t>2) Design UI for web and android applications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90FC55-D58C-4F99-85DD-77F563B68C5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51137" y="3447587"/>
            <a:ext cx="5490610" cy="773203"/>
          </a:xfrm>
        </p:spPr>
        <p:txBody>
          <a:bodyPr/>
          <a:lstStyle/>
          <a:p>
            <a:r>
              <a:rPr lang="en-US" dirty="0"/>
              <a:t>4) Testing and maintenance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DC9BBF8-FBD6-44A8-9E4D-48F98F832C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37261" y="6620709"/>
            <a:ext cx="5490610" cy="996895"/>
          </a:xfrm>
        </p:spPr>
        <p:txBody>
          <a:bodyPr/>
          <a:lstStyle/>
          <a:p>
            <a:r>
              <a:rPr lang="en-US" dirty="0"/>
              <a:t>3)Back-End for web and android apps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AF479FA2-9B3C-4FAB-ADC2-8C30E2669E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982966" y="4561100"/>
            <a:ext cx="4275474" cy="1594051"/>
          </a:xfrm>
        </p:spPr>
        <p:txBody>
          <a:bodyPr/>
          <a:lstStyle/>
          <a:p>
            <a:r>
              <a:rPr lang="en-US" dirty="0"/>
              <a:t>The process of implementation: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xmlns="" id="{D6643F61-06F8-449A-9D34-B13DA70A4205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3" r="-13862"/>
          <a:stretch/>
        </p:blipFill>
        <p:spPr>
          <a:xfrm>
            <a:off x="10246715" y="6210893"/>
            <a:ext cx="2305572" cy="20199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xmlns="" id="{BE95ECA3-C67D-49A4-AECA-4D18B9836777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0" t="-2965" r="11671" b="30761"/>
          <a:stretch/>
        </p:blipFill>
        <p:spPr>
          <a:xfrm>
            <a:off x="6397901" y="6345691"/>
            <a:ext cx="1641797" cy="16496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xmlns="" id="{3D3C8DC6-0701-46F6-BEF5-CCBD0D3F265F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8" r="12088"/>
          <a:stretch>
            <a:fillRect/>
          </a:stretch>
        </p:blipFill>
        <p:spPr>
          <a:xfrm>
            <a:off x="6624843" y="3223895"/>
            <a:ext cx="1220588" cy="122058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xmlns="" id="{BFC59E72-6CA6-44F3-B571-B113C0FDAB0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9" t="-1" r="4935" b="-12980"/>
          <a:stretch/>
        </p:blipFill>
        <p:spPr>
          <a:xfrm>
            <a:off x="10364025" y="3202621"/>
            <a:ext cx="1474345" cy="12976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8120683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xmlns="" id="{979F9C1F-BCAD-439C-87FA-C35DDA2870C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 b="3384"/>
          <a:stretch>
            <a:fillRect/>
          </a:stretch>
        </p:blipFill>
        <p:spPr>
          <a:xfrm>
            <a:off x="0" y="0"/>
            <a:ext cx="10500547" cy="10287000"/>
          </a:xfrm>
        </p:spPr>
      </p:pic>
      <p:pic>
        <p:nvPicPr>
          <p:cNvPr id="34" name="図プレースホルダー 3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1" b="32501"/>
          <a:stretch>
            <a:fillRect/>
          </a:stretch>
        </p:blipFill>
        <p:spPr/>
      </p:pic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01</a:t>
            </a:r>
            <a:endParaRPr kumimoji="1" lang="ja-JP" altLang="en-US" dirty="0"/>
          </a:p>
        </p:txBody>
      </p:sp>
      <p:pic>
        <p:nvPicPr>
          <p:cNvPr id="35" name="図プレースホルダー 34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1" b="32501"/>
          <a:stretch>
            <a:fillRect/>
          </a:stretch>
        </p:blipFill>
        <p:spPr/>
      </p:pic>
      <p:sp>
        <p:nvSpPr>
          <p:cNvPr id="12" name="テキスト プレースホルダー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02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Support multiple language and backups.</a:t>
            </a:r>
            <a:endParaRPr kumimoji="1" lang="ja-JP" altLang="en-US" dirty="0"/>
          </a:p>
        </p:txBody>
      </p:sp>
      <p:pic>
        <p:nvPicPr>
          <p:cNvPr id="36" name="図プレースホルダー 35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83" b="32483"/>
          <a:stretch>
            <a:fillRect/>
          </a:stretch>
        </p:blipFill>
        <p:spPr/>
      </p:pic>
      <p:sp>
        <p:nvSpPr>
          <p:cNvPr id="16" name="テキスト プレースホルダー 1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Face recognition (Login &amp; exams)</a:t>
            </a:r>
            <a:endParaRPr kumimoji="1" lang="ja-JP" altLang="en-US" dirty="0"/>
          </a:p>
        </p:txBody>
      </p:sp>
      <p:pic>
        <p:nvPicPr>
          <p:cNvPr id="37" name="図プレースホルダー 36"/>
          <p:cNvPicPr>
            <a:picLocks noGrp="1" noChangeAspect="1"/>
          </p:cNvPicPr>
          <p:nvPr>
            <p:ph type="pic" sz="quarter" idx="2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0" b="32550"/>
          <a:stretch>
            <a:fillRect/>
          </a:stretch>
        </p:blipFill>
        <p:spPr/>
      </p:pic>
      <p:sp>
        <p:nvSpPr>
          <p:cNvPr id="20" name="テキスト プレースホルダー 1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/>
              <a:t>04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Bus tracking.</a:t>
            </a:r>
          </a:p>
          <a:p>
            <a:r>
              <a:rPr kumimoji="1" lang="en-US" altLang="ja-JP" dirty="0"/>
              <a:t>Full monitoring notification.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31"/>
          </p:nvPr>
        </p:nvSpPr>
        <p:spPr>
          <a:xfrm>
            <a:off x="8783164" y="955137"/>
            <a:ext cx="8865985" cy="1178709"/>
          </a:xfrm>
        </p:spPr>
        <p:txBody>
          <a:bodyPr/>
          <a:lstStyle/>
          <a:p>
            <a:r>
              <a:rPr kumimoji="1" lang="en-US" altLang="ja-JP" dirty="0"/>
              <a:t>Future Works</a:t>
            </a:r>
            <a:endParaRPr kumimoji="1" lang="ja-JP" alt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E0F3A3-BB4C-450B-B7E1-AB55A6E88B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sz="2800" dirty="0"/>
              <a:t>Online Exams with auto correction.</a:t>
            </a:r>
          </a:p>
        </p:txBody>
      </p:sp>
    </p:spTree>
    <p:extLst>
      <p:ext uri="{BB962C8B-B14F-4D97-AF65-F5344CB8AC3E}">
        <p14:creationId xmlns:p14="http://schemas.microsoft.com/office/powerpoint/2010/main" val="415140022"/>
      </p:ext>
    </p:extLst>
  </p:cSld>
  <p:clrMapOvr>
    <a:masterClrMapping/>
  </p:clrMapOvr>
  <p:transition spd="slow" advTm="7281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2CE332EE-B323-4E89-9658-10A2685B04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52496" y="450802"/>
            <a:ext cx="12331368" cy="683654"/>
          </a:xfrm>
        </p:spPr>
        <p:txBody>
          <a:bodyPr/>
          <a:lstStyle/>
          <a:p>
            <a:r>
              <a:rPr kumimoji="1" lang="en-US" altLang="ja-JP" sz="2800" b="1" dirty="0"/>
              <a:t>Any user website interface:</a:t>
            </a:r>
          </a:p>
        </p:txBody>
      </p:sp>
      <p:pic>
        <p:nvPicPr>
          <p:cNvPr id="2" name="bandicam 2019-06-26 06-05-11-620">
            <a:hlinkClick r:id="" action="ppaction://media"/>
            <a:extLst>
              <a:ext uri="{FF2B5EF4-FFF2-40B4-BE49-F238E27FC236}">
                <a16:creationId xmlns:a16="http://schemas.microsoft.com/office/drawing/2014/main" xmlns="" id="{88E8C60F-3A60-4AF1-B0BA-355A24B37C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4878" y="1423969"/>
            <a:ext cx="14896655" cy="84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506">
        <p14:prism isContent="1"/>
      </p:transition>
    </mc:Choice>
    <mc:Fallback xmlns="">
      <p:transition spd="slow" advClick="0" advTm="85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2CE332EE-B323-4E89-9658-10A2685B04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52496" y="450802"/>
            <a:ext cx="12331368" cy="683654"/>
          </a:xfrm>
        </p:spPr>
        <p:txBody>
          <a:bodyPr/>
          <a:lstStyle/>
          <a:p>
            <a:r>
              <a:rPr kumimoji="1" lang="en-US" altLang="ja-JP" sz="2800" b="1" dirty="0"/>
              <a:t>User’s website interface:</a:t>
            </a:r>
          </a:p>
        </p:txBody>
      </p:sp>
      <p:pic>
        <p:nvPicPr>
          <p:cNvPr id="3" name="bandicam 2019-06-26 07-07-49-414">
            <a:hlinkClick r:id="" action="ppaction://media"/>
            <a:extLst>
              <a:ext uri="{FF2B5EF4-FFF2-40B4-BE49-F238E27FC236}">
                <a16:creationId xmlns:a16="http://schemas.microsoft.com/office/drawing/2014/main" xmlns="" id="{83E104D9-E4E1-44EA-9A85-D0B72E6304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2266" y="1543100"/>
            <a:ext cx="17229934" cy="78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7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8506">
        <p14:prism isContent="1" isInverted="1"/>
      </p:transition>
    </mc:Choice>
    <mc:Fallback xmlns="">
      <p:transition spd="slow" advClick="0" advTm="85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2CE332EE-B323-4E89-9658-10A2685B04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52496" y="450802"/>
            <a:ext cx="12331368" cy="683654"/>
          </a:xfrm>
        </p:spPr>
        <p:txBody>
          <a:bodyPr/>
          <a:lstStyle/>
          <a:p>
            <a:r>
              <a:rPr kumimoji="1" lang="en-US" altLang="ja-JP" sz="2800" b="1" dirty="0"/>
              <a:t>User’s android interface:</a:t>
            </a:r>
          </a:p>
        </p:txBody>
      </p:sp>
      <p:pic>
        <p:nvPicPr>
          <p:cNvPr id="2" name="Untitled">
            <a:hlinkClick r:id="" action="ppaction://media"/>
            <a:extLst>
              <a:ext uri="{FF2B5EF4-FFF2-40B4-BE49-F238E27FC236}">
                <a16:creationId xmlns:a16="http://schemas.microsoft.com/office/drawing/2014/main" xmlns="" id="{6DBD020B-D03E-4E0D-8583-391D283BB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30025" y="1134456"/>
            <a:ext cx="6026362" cy="87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8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8506">
        <p14:prism isContent="1" isInverted="1"/>
      </p:transition>
    </mc:Choice>
    <mc:Fallback xmlns="">
      <p:transition spd="slow" advClick="0" advTm="85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6000" b="1" dirty="0"/>
              <a:t>TABLE OF CONTENT</a:t>
            </a:r>
            <a:endParaRPr kumimoji="1" lang="ja-JP" altLang="en-US" sz="6000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sz="3200" b="1" dirty="0">
                <a:solidFill>
                  <a:schemeClr val="bg1"/>
                </a:solidFill>
              </a:rPr>
              <a:t>01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02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03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sz="2800" b="1" dirty="0"/>
              <a:t>04</a:t>
            </a:r>
            <a:endParaRPr kumimoji="1" lang="ja-JP" altLang="en-US" b="1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sz="2800" b="1" dirty="0"/>
              <a:t>05</a:t>
            </a:r>
            <a:endParaRPr kumimoji="1" lang="ja-JP" altLang="en-US" sz="2800" b="1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3"/>
          </p:nvPr>
        </p:nvSpPr>
        <p:spPr>
          <a:xfrm>
            <a:off x="8013777" y="2684920"/>
            <a:ext cx="2258859" cy="585065"/>
          </a:xfrm>
        </p:spPr>
        <p:txBody>
          <a:bodyPr/>
          <a:lstStyle/>
          <a:p>
            <a:r>
              <a:rPr kumimoji="1" lang="en-US" altLang="ja-JP" sz="2800" b="1" dirty="0"/>
              <a:t>06</a:t>
            </a:r>
          </a:p>
          <a:p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Android and Website Demo.</a:t>
            </a:r>
            <a:endParaRPr kumimoji="1" lang="ja-JP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Sans Pro" panose="020B0503030403020204" pitchFamily="34" charset="0"/>
            </a:endParaRPr>
          </a:p>
          <a:p>
            <a:endParaRPr kumimoji="1" lang="ja-JP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sz="2800" b="1" dirty="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</a:rPr>
              <a:t>6-</a:t>
            </a:r>
            <a:r>
              <a:rPr kumimoji="1" lang="en-US" altLang="ja-JP" sz="2800" b="1" dirty="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UI DESIGN</a:t>
            </a:r>
            <a:endParaRPr kumimoji="1" lang="ja-JP" altLang="en-US" sz="2800" b="1" dirty="0">
              <a:solidFill>
                <a:schemeClr val="bg2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Charts and Architecture.</a:t>
            </a:r>
            <a:endParaRPr kumimoji="1" lang="ja-JP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sz="3200" b="1" dirty="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4- Project Plan</a:t>
            </a:r>
            <a:endParaRPr kumimoji="1" lang="ja-JP" altLang="en-US" sz="3200" b="1" dirty="0">
              <a:solidFill>
                <a:schemeClr val="bg2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Programs and Languages.</a:t>
            </a: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sz="3200" b="1" dirty="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2- TECHNIQUES</a:t>
            </a:r>
            <a:endParaRPr kumimoji="1" lang="ja-JP" altLang="en-US" sz="3200" b="1" dirty="0">
              <a:solidFill>
                <a:schemeClr val="bg2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sz="2800" dirty="0">
                <a:solidFill>
                  <a:srgbClr val="000000"/>
                </a:solidFill>
                <a:latin typeface="Source Sans Pro" panose="020B0503030403020204" pitchFamily="34" charset="0"/>
              </a:rPr>
              <a:t>Android &amp; Web Application Techniques.</a:t>
            </a:r>
            <a:endParaRPr kumimoji="1" lang="ja-JP" altLang="en-US" sz="2800" dirty="0">
              <a:solidFill>
                <a:srgbClr val="000000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sz="3200" b="1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5-IMPLEMENTATION</a:t>
            </a:r>
            <a:endParaRPr kumimoji="1" lang="en-US" altLang="ja-JP" sz="3200" b="1" dirty="0">
              <a:solidFill>
                <a:schemeClr val="bg2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sz="2800" dirty="0">
                <a:latin typeface="Source Sans Pro" panose="020B0503030403020204" pitchFamily="34" charset="0"/>
              </a:rPr>
              <a:t>The difficulties in our project.</a:t>
            </a:r>
            <a:endParaRPr kumimoji="1" lang="ja-JP" altLang="en-US" sz="2800" dirty="0">
              <a:latin typeface="Source Sans Pro" panose="020B0503030403020204" pitchFamily="34" charset="0"/>
            </a:endParaRP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sz="3200" b="1" dirty="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3-CHALLENGES</a:t>
            </a:r>
            <a:endParaRPr kumimoji="1" lang="ja-JP" altLang="en-US" sz="3200" b="1" dirty="0">
              <a:solidFill>
                <a:schemeClr val="bg2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34"/>
          </p:nvPr>
        </p:nvSpPr>
        <p:spPr>
          <a:xfrm>
            <a:off x="637261" y="7215781"/>
            <a:ext cx="4860540" cy="1303094"/>
          </a:xfrm>
        </p:spPr>
        <p:txBody>
          <a:bodyPr/>
          <a:lstStyle/>
          <a:p>
            <a:r>
              <a:rPr kumimoji="1" lang="en-US" altLang="ja-JP" sz="2800" dirty="0">
                <a:latin typeface="Source Sans Pro" panose="020B0503030403020204" pitchFamily="34" charset="0"/>
              </a:rPr>
              <a:t>Problem Definition, Problem Solution and competitors</a:t>
            </a:r>
            <a:endParaRPr kumimoji="1" lang="ja-JP" altLang="en-US" sz="2800" dirty="0">
              <a:latin typeface="Source Sans Pro" panose="020B0503030403020204" pitchFamily="34" charset="0"/>
            </a:endParaRP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kumimoji="1" lang="en-US" altLang="ja-JP" sz="3200" b="1" dirty="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1-INTRODUCTION</a:t>
            </a:r>
            <a:endParaRPr kumimoji="1" lang="ja-JP" altLang="en-US" sz="3200" b="1" dirty="0">
              <a:solidFill>
                <a:schemeClr val="bg2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5445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1"/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2853418"/>
      </p:ext>
    </p:extLst>
  </p:cSld>
  <p:clrMapOvr>
    <a:masterClrMapping/>
  </p:clrMapOvr>
  <p:transition spd="slow" advClick="0" advTm="8506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65E9AA7D-7A3F-4E24-90E2-E5D2969F43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r="5559"/>
          <a:stretch>
            <a:fillRect/>
          </a:stretch>
        </p:blipFill>
        <p:spPr/>
      </p:pic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907291" y="6448645"/>
            <a:ext cx="5580620" cy="1189757"/>
          </a:xfrm>
        </p:spPr>
        <p:txBody>
          <a:bodyPr/>
          <a:lstStyle/>
          <a:p>
            <a:r>
              <a:rPr kumimoji="1" lang="en-US" altLang="ja-JP" sz="5400" dirty="0"/>
              <a:t>INTRODUCTION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605645546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5400" dirty="0"/>
              <a:t>Problem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024746171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1"/>
          </p:nvPr>
        </p:nvSpPr>
        <p:spPr>
          <a:xfrm>
            <a:off x="9404765" y="6625677"/>
            <a:ext cx="3011127" cy="1368824"/>
          </a:xfrm>
        </p:spPr>
        <p:txBody>
          <a:bodyPr/>
          <a:lstStyle/>
          <a:p>
            <a:r>
              <a:rPr kumimoji="1" lang="en-US" altLang="ja-JP" sz="3600" b="1" dirty="0"/>
              <a:t>63.5%</a:t>
            </a:r>
            <a:endParaRPr kumimoji="1" lang="ja-JP" altLang="en-US" sz="3600" b="1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2"/>
          </p:nvPr>
        </p:nvSpPr>
        <p:spPr>
          <a:xfrm>
            <a:off x="5754842" y="5893100"/>
            <a:ext cx="3011127" cy="1368824"/>
          </a:xfrm>
        </p:spPr>
        <p:txBody>
          <a:bodyPr/>
          <a:lstStyle/>
          <a:p>
            <a:r>
              <a:rPr kumimoji="1" lang="en-US" altLang="ja-JP" sz="3600" b="1" dirty="0"/>
              <a:t>37%</a:t>
            </a:r>
            <a:endParaRPr kumimoji="1" lang="ja-JP" altLang="en-US" sz="3600" b="1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3"/>
          </p:nvPr>
        </p:nvSpPr>
        <p:spPr>
          <a:xfrm>
            <a:off x="12124862" y="6901884"/>
            <a:ext cx="5247068" cy="720080"/>
          </a:xfrm>
        </p:spPr>
        <p:txBody>
          <a:bodyPr/>
          <a:lstStyle/>
          <a:p>
            <a:r>
              <a:rPr kumimoji="1" lang="en-US" altLang="ja-JP" sz="3600" dirty="0">
                <a:solidFill>
                  <a:schemeClr val="accent2">
                    <a:lumMod val="75000"/>
                  </a:schemeClr>
                </a:solidFill>
              </a:rPr>
              <a:t>Secondary stage </a:t>
            </a:r>
            <a:endParaRPr kumimoji="1" lang="ja-JP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6"/>
          </p:nvPr>
        </p:nvSpPr>
        <p:spPr>
          <a:xfrm>
            <a:off x="11438461" y="3532658"/>
            <a:ext cx="5247068" cy="720080"/>
          </a:xfrm>
        </p:spPr>
        <p:txBody>
          <a:bodyPr/>
          <a:lstStyle/>
          <a:p>
            <a:pPr lvl="0"/>
            <a:r>
              <a:rPr lang="en-US" sz="3600" dirty="0"/>
              <a:t>Primary stage</a:t>
            </a: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0"/>
          </p:nvPr>
        </p:nvSpPr>
        <p:spPr>
          <a:xfrm>
            <a:off x="9125548" y="3567702"/>
            <a:ext cx="5206468" cy="170932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15%</a:t>
            </a:r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4"/>
          </p:nvPr>
        </p:nvSpPr>
        <p:spPr>
          <a:xfrm>
            <a:off x="592256" y="6229969"/>
            <a:ext cx="5247068" cy="720080"/>
          </a:xfrm>
        </p:spPr>
        <p:txBody>
          <a:bodyPr/>
          <a:lstStyle/>
          <a:p>
            <a:pPr lvl="0"/>
            <a:r>
              <a:rPr lang="en-US" sz="3600" dirty="0"/>
              <a:t>Preparatory stage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21EC6FC-451A-4834-86A0-F1AE8D625FFB}"/>
              </a:ext>
            </a:extLst>
          </p:cNvPr>
          <p:cNvSpPr txBox="1"/>
          <p:nvPr/>
        </p:nvSpPr>
        <p:spPr>
          <a:xfrm>
            <a:off x="592256" y="958035"/>
            <a:ext cx="11341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rgbClr val="0F6FC6"/>
                </a:solidFill>
              </a:rPr>
              <a:t>ABCENCE RATIO IN SCHOOLS 2016:</a:t>
            </a:r>
            <a:endParaRPr lang="en-US" sz="4800" dirty="0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84715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BBF7841-C36D-4654-A5AA-1F3C2FD5A9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D59DBDB-15D8-4997-AEA8-3D20E0CE1C8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836884" y="7888805"/>
            <a:ext cx="12612643" cy="1224261"/>
          </a:xfrm>
        </p:spPr>
        <p:txBody>
          <a:bodyPr/>
          <a:lstStyle/>
          <a:p>
            <a:r>
              <a:rPr kumimoji="1" lang="en-US" altLang="ja-JP" dirty="0"/>
              <a:t>Why smart school?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41C9AB1-FD1C-4244-B564-00F142F99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5" r="3027"/>
          <a:stretch/>
        </p:blipFill>
        <p:spPr>
          <a:xfrm>
            <a:off x="2836884" y="1813130"/>
            <a:ext cx="12612643" cy="578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463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BBF7841-C36D-4654-A5AA-1F3C2FD5A9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D59DBDB-15D8-4997-AEA8-3D20E0CE1C8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836884" y="7843800"/>
            <a:ext cx="12612643" cy="1845205"/>
          </a:xfrm>
        </p:spPr>
        <p:txBody>
          <a:bodyPr/>
          <a:lstStyle/>
          <a:p>
            <a:r>
              <a:rPr kumimoji="1" lang="en-US" altLang="ja-JP" sz="4000" dirty="0"/>
              <a:t>E-learning system analyses 2016(Revenues)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5626197-0A83-46B3-B47A-DDB311F09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01" y="550255"/>
            <a:ext cx="10398002" cy="72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46480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CE899EE-C7C9-46F8-B638-DFFF53F71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981CD9-327E-4B52-9912-61BCCD3A9D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37218" y="2960757"/>
            <a:ext cx="9451050" cy="4365485"/>
          </a:xfrm>
        </p:spPr>
        <p:txBody>
          <a:bodyPr/>
          <a:lstStyle/>
          <a:p>
            <a:r>
              <a:rPr kumimoji="1" lang="en-US" altLang="ja-JP" sz="4400" b="1" dirty="0">
                <a:solidFill>
                  <a:schemeClr val="accent1">
                    <a:lumMod val="75000"/>
                  </a:schemeClr>
                </a:solidFill>
              </a:rPr>
              <a:t>Automated learning system that follow up the educational process</a:t>
            </a:r>
          </a:p>
          <a:p>
            <a:endParaRPr kumimoji="1" lang="en-US" altLang="ja-JP" sz="4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Smart School is an automated system to Follow up the educational process through integration between Teacher, Student and Parent based on web services and mobile .</a:t>
            </a:r>
            <a:endParaRPr kumimoji="1" lang="ja-JP" altLang="en-US" sz="25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4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D3F80E05-6A84-4003-A77C-42E2085D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038428"/>
      </p:ext>
    </p:extLst>
  </p:cSld>
  <p:clrMapOvr>
    <a:masterClrMapping/>
  </p:clrMapOvr>
  <p:transition spd="slow" advClick="0" advTm="8506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 Decoration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ontents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44123</TotalTime>
  <Words>366</Words>
  <Application>Microsoft Office PowerPoint</Application>
  <PresentationFormat>Custom</PresentationFormat>
  <Paragraphs>117</Paragraphs>
  <Slides>30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ＭＳ Ｐゴシック</vt:lpstr>
      <vt:lpstr>Arial</vt:lpstr>
      <vt:lpstr>Calibri</vt:lpstr>
      <vt:lpstr>Oswald</vt:lpstr>
      <vt:lpstr>Roboto Bold</vt:lpstr>
      <vt:lpstr>Roboto Condensed Light</vt:lpstr>
      <vt:lpstr>Roboto Light</vt:lpstr>
      <vt:lpstr>Source Sans Pro</vt:lpstr>
      <vt:lpstr>Spica Neue</vt:lpstr>
      <vt:lpstr>Spica Neue Light</vt:lpstr>
      <vt:lpstr>Wingdings</vt:lpstr>
      <vt:lpstr>No Decoration</vt:lpstr>
      <vt:lpstr>Contents</vt:lpstr>
      <vt:lpstr>1_Contents</vt:lpstr>
      <vt:lpstr>Smart School</vt:lpstr>
      <vt:lpstr>PowerPoint Presentation</vt:lpstr>
      <vt:lpstr>TABLE OF CONTENT</vt:lpstr>
      <vt:lpstr>INTRODUCTION</vt:lpstr>
      <vt:lpstr>Problem</vt:lpstr>
      <vt:lpstr>PowerPoint Presentation</vt:lpstr>
      <vt:lpstr>PowerPoint Presentation</vt:lpstr>
      <vt:lpstr>PowerPoint Presentation</vt:lpstr>
      <vt:lpstr>solution</vt:lpstr>
      <vt:lpstr>Currant competitors </vt:lpstr>
      <vt:lpstr>PowerPoint Presentation</vt:lpstr>
      <vt:lpstr>PowerPoint Presentation</vt:lpstr>
      <vt:lpstr>PowerPoint Presentation</vt:lpstr>
      <vt:lpstr>PowerPoint Presentation</vt:lpstr>
      <vt:lpstr>Techniques</vt:lpstr>
      <vt:lpstr>All techniques that used in android and web application</vt:lpstr>
      <vt:lpstr>Challenges</vt:lpstr>
      <vt:lpstr>Difficulties that we overcame</vt:lpstr>
      <vt:lpstr>Project Plan</vt:lpstr>
      <vt:lpstr>PowerPoint Presentation</vt:lpstr>
      <vt:lpstr>Use case diagram</vt:lpstr>
      <vt:lpstr>System architecture</vt:lpstr>
      <vt:lpstr>Main user:  STUDENT</vt:lpstr>
      <vt:lpstr>Implementation</vt:lpstr>
      <vt:lpstr>The process of implementation: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adel</cp:lastModifiedBy>
  <cp:revision>809</cp:revision>
  <dcterms:created xsi:type="dcterms:W3CDTF">2015-01-09T17:56:04Z</dcterms:created>
  <dcterms:modified xsi:type="dcterms:W3CDTF">2019-06-26T08:09:44Z</dcterms:modified>
</cp:coreProperties>
</file>